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0" r:id="rId4"/>
    <p:sldId id="275" r:id="rId5"/>
    <p:sldId id="274" r:id="rId6"/>
    <p:sldId id="276" r:id="rId7"/>
    <p:sldId id="264" r:id="rId8"/>
    <p:sldId id="265" r:id="rId9"/>
    <p:sldId id="266" r:id="rId10"/>
    <p:sldId id="269" r:id="rId11"/>
    <p:sldId id="270" r:id="rId12"/>
    <p:sldId id="271" r:id="rId13"/>
    <p:sldId id="277" r:id="rId14"/>
    <p:sldId id="272" r:id="rId1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638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5251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65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281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936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815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764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3459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633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042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718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4E6C-71A0-4522-BE85-24E397066CBD}" type="datetimeFigureOut">
              <a:rPr lang="es-VE" smtClean="0"/>
              <a:t>2/4/2018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52D9-3F45-4C8A-9EAF-976590C8D06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383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15548" y="378875"/>
            <a:ext cx="8476932" cy="6181795"/>
            <a:chOff x="415548" y="378875"/>
            <a:chExt cx="8476932" cy="6181795"/>
          </a:xfrm>
        </p:grpSpPr>
        <p:sp>
          <p:nvSpPr>
            <p:cNvPr id="2" name="1 Rectángulo"/>
            <p:cNvSpPr/>
            <p:nvPr/>
          </p:nvSpPr>
          <p:spPr>
            <a:xfrm>
              <a:off x="415548" y="6237312"/>
              <a:ext cx="4156452" cy="323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SEGUNDA PARTE: SU MATRIMONIO</a:t>
              </a:r>
              <a:endParaRPr lang="es-VE" b="1" dirty="0"/>
            </a:p>
          </p:txBody>
        </p:sp>
        <p:pic>
          <p:nvPicPr>
            <p:cNvPr id="1026" name="Picture 2" descr="C:\Users\Arado\OneDrive\Imágenes\180px-Princess_Alice_of_Battenber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6" y="378875"/>
              <a:ext cx="4217502" cy="585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860032" y="378875"/>
              <a:ext cx="4032448" cy="61817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4800" b="1" dirty="0" smtClean="0">
                  <a:latin typeface="Bradley Hand ITC" panose="03070402050302030203" pitchFamily="66" charset="0"/>
                </a:rPr>
                <a:t>Alicia de Battenberg Princesa de Grecia, </a:t>
              </a:r>
            </a:p>
            <a:p>
              <a:pPr algn="ctr"/>
              <a:r>
                <a:rPr lang="es-VE" sz="4800" b="1" dirty="0" smtClean="0">
                  <a:latin typeface="Bradley Hand ITC" panose="03070402050302030203" pitchFamily="66" charset="0"/>
                </a:rPr>
                <a:t>una mujer épica y excepcional</a:t>
              </a:r>
            </a:p>
            <a:p>
              <a:pPr algn="ctr"/>
              <a:r>
                <a:rPr lang="es-V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Recopilado por:</a:t>
              </a:r>
            </a:p>
            <a:p>
              <a:pPr algn="ctr"/>
              <a:r>
                <a:rPr lang="es-V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Belén Pérez de Arado</a:t>
              </a:r>
            </a:p>
            <a:p>
              <a:pPr algn="ctr"/>
              <a:r>
                <a:rPr lang="es-V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Fuente: Wikipedia y Google</a:t>
              </a:r>
              <a:endParaRPr lang="es-V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78875"/>
              <a:ext cx="550168" cy="89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67544" y="249460"/>
            <a:ext cx="8544886" cy="6382767"/>
            <a:chOff x="467544" y="249460"/>
            <a:chExt cx="8544886" cy="6382767"/>
          </a:xfrm>
        </p:grpSpPr>
        <p:pic>
          <p:nvPicPr>
            <p:cNvPr id="1034" name="Picture 10" descr="C:\Users\Arado\OneDrive\Imágenes\images (2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062" y="2060848"/>
              <a:ext cx="3312368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08920"/>
              <a:ext cx="3663950" cy="3567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3889375" cy="233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424" y="5589240"/>
              <a:ext cx="4724400" cy="104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018" y="2420888"/>
              <a:ext cx="2857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92476"/>
              <a:ext cx="622300" cy="40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09526" y="4900463"/>
              <a:ext cx="914400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Francia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 descr="C:\Users\Arado\OneDrive\Imágenes\6a920041649298b0ea67f696084f73e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110" y="249460"/>
              <a:ext cx="2504130" cy="378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2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67542" y="260648"/>
            <a:ext cx="8280922" cy="6312446"/>
            <a:chOff x="467542" y="260648"/>
            <a:chExt cx="8280922" cy="6312446"/>
          </a:xfrm>
        </p:grpSpPr>
        <p:pic>
          <p:nvPicPr>
            <p:cNvPr id="1028" name="Picture 4" descr="C:\Users\Arado\OneDrive\Imágenes\news-graphics-2008-_656810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579" y="260648"/>
              <a:ext cx="2883299" cy="398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rado\OneDrive\Imágenes\Prince_1823265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542" y="332656"/>
              <a:ext cx="3623437" cy="236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Arado\OneDrive\Imágenes\82b1927ee6e6d1c46547e2daaafbf606--prince-andrew-prince-philli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979" y="2204864"/>
              <a:ext cx="17526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rado\OneDrive\Imágenes\images (25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99914"/>
              <a:ext cx="2733021" cy="387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3200565" y="4314107"/>
              <a:ext cx="5547899" cy="2258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Felipe en varios momentos con su madre  Alicia y con el uniforme de la Guardia real griega. </a:t>
              </a:r>
            </a:p>
            <a:p>
              <a:pPr algn="ctr"/>
              <a:endParaRPr lang="es-VE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Sus padres lo adoraban, pero cuando tenía ocho años, su madre enfermó de los nervios.  Por eso Felipe fue educado al principio con sus familia en Alemania y luego por su abuela Victoria  y tíos Mountbatten en Inglaterra. </a:t>
              </a:r>
            </a:p>
            <a:p>
              <a:pPr algn="ctr"/>
              <a:endParaRPr lang="es-VE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Su familia siempre tuvo dificultades económicas y Felipe fue educado en el ahorro.</a:t>
              </a:r>
              <a:endParaRPr lang="es-VE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2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633413"/>
            <a:ext cx="6473825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6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79802" y="764704"/>
            <a:ext cx="8268662" cy="5563316"/>
            <a:chOff x="479802" y="764704"/>
            <a:chExt cx="8268662" cy="5563316"/>
          </a:xfrm>
        </p:grpSpPr>
        <p:pic>
          <p:nvPicPr>
            <p:cNvPr id="5122" name="Picture 2" descr="C:\Users\Arado\OneDrive\Imágenes\5153458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02" y="764704"/>
              <a:ext cx="3300110" cy="556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Arado\OneDrive\Imágenes\11250934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484784"/>
              <a:ext cx="4968552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1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646631" y="354360"/>
            <a:ext cx="7920880" cy="5810944"/>
            <a:chOff x="655511" y="548680"/>
            <a:chExt cx="7920880" cy="5810944"/>
          </a:xfrm>
        </p:grpSpPr>
        <p:pic>
          <p:nvPicPr>
            <p:cNvPr id="2052" name="Picture 4" descr="C:\Users\Arado\OneDrive\Imágenes\descarga (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78" y="548680"/>
              <a:ext cx="6460146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55511" y="4293096"/>
              <a:ext cx="7920880" cy="2066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Alicia casada desde muy joven, tuvo una vida muy difícil a causa de las guerras, los exilios  y las infidelidades de su esposo. 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Enfermó de los nervios y la sedaron para internarla contra su voluntad en la clínica psiquiátrica en el lago de Constanza y pasó varios años en tratamiento. 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Luego de recuperada de la larga crisis depresiva, halló consuelo en la iglesia Ortodoxa de la cual tenía conocimiento por su tía Isabel de Rusia y fundó en Grecia una hermandad dedicada a la ayuda de los más necesitados.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2053" name="Picture 5" descr="C:\Users\Arado\OneDrive\Imágenes\descarga (3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79912" y="692696"/>
              <a:ext cx="100811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1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705271" y="570384"/>
            <a:ext cx="7408973" cy="6026968"/>
            <a:chOff x="705271" y="570384"/>
            <a:chExt cx="7408973" cy="6026968"/>
          </a:xfrm>
        </p:grpSpPr>
        <p:pic>
          <p:nvPicPr>
            <p:cNvPr id="2050" name="Picture 2" descr="C:\Users\Arado\OneDrive\Imágenes\Andreas_von_Griechenland_(1904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107" y="885279"/>
              <a:ext cx="3176029" cy="4293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Arado\OneDrive\Imágenes\basilissa_olga_agalm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669255"/>
              <a:ext cx="1296144" cy="158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2843808" y="4581128"/>
              <a:ext cx="2952328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400" b="1" dirty="0" smtClean="0">
                  <a:solidFill>
                    <a:schemeClr val="bg1"/>
                  </a:solidFill>
                </a:rPr>
                <a:t>Andrés de Grecia y Dinamarca </a:t>
              </a:r>
            </a:p>
            <a:p>
              <a:pPr algn="ctr"/>
              <a:r>
                <a:rPr lang="es-VE" sz="1400" b="1" dirty="0" smtClean="0">
                  <a:solidFill>
                    <a:schemeClr val="bg1"/>
                  </a:solidFill>
                </a:rPr>
                <a:t>1882-1944</a:t>
              </a:r>
              <a:endParaRPr lang="es-V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4992547" y="1628800"/>
              <a:ext cx="1149777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100" b="1" dirty="0" smtClean="0">
                  <a:solidFill>
                    <a:schemeClr val="bg1"/>
                  </a:solidFill>
                </a:rPr>
                <a:t>Olga de Rusia</a:t>
              </a:r>
            </a:p>
            <a:p>
              <a:pPr algn="ctr"/>
              <a:r>
                <a:rPr lang="es-VE" sz="1100" b="1" dirty="0" smtClean="0">
                  <a:solidFill>
                    <a:schemeClr val="bg1"/>
                  </a:solidFill>
                </a:rPr>
                <a:t>1851-1926</a:t>
              </a:r>
              <a:endParaRPr lang="es-VE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2052" name="Picture 4" descr="C:\Users\Arado\OneDrive\Imágenes\88px-King_George_of_Hellenes 43k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11759" y="692695"/>
              <a:ext cx="1368152" cy="1820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2411759" y="1628800"/>
              <a:ext cx="1046951" cy="385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100" b="1" dirty="0" smtClean="0">
                  <a:solidFill>
                    <a:schemeClr val="bg1"/>
                  </a:solidFill>
                </a:rPr>
                <a:t>Jorge I de Grecia</a:t>
              </a:r>
            </a:p>
            <a:p>
              <a:pPr algn="ctr"/>
              <a:r>
                <a:rPr lang="es-VE" sz="1100" b="1" dirty="0" smtClean="0">
                  <a:solidFill>
                    <a:schemeClr val="bg1"/>
                  </a:solidFill>
                </a:rPr>
                <a:t>1845-1913</a:t>
              </a:r>
              <a:endParaRPr lang="es-VE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300192" y="573714"/>
              <a:ext cx="181405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VE" sz="1100" b="1" dirty="0" smtClean="0">
                  <a:solidFill>
                    <a:schemeClr val="tx1"/>
                  </a:solidFill>
                </a:rPr>
                <a:t>Padre: Constantino de Rusia</a:t>
              </a:r>
            </a:p>
            <a:p>
              <a:r>
                <a:rPr lang="es-VE" sz="1100" b="1" dirty="0" smtClean="0">
                  <a:solidFill>
                    <a:schemeClr val="tx1"/>
                  </a:solidFill>
                </a:rPr>
                <a:t>Madre: Alejandra de Sajonia- Altenburgo</a:t>
              </a:r>
              <a:endParaRPr lang="es-VE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705271" y="570384"/>
              <a:ext cx="170648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VE" sz="1100" b="1" dirty="0" smtClean="0">
                  <a:solidFill>
                    <a:schemeClr val="tx1"/>
                  </a:solidFill>
                </a:rPr>
                <a:t>Padre: Christian IX de Dinamarca.</a:t>
              </a:r>
            </a:p>
            <a:p>
              <a:pPr algn="r"/>
              <a:r>
                <a:rPr lang="es-VE" sz="1100" b="1" dirty="0" smtClean="0">
                  <a:solidFill>
                    <a:schemeClr val="tx1"/>
                  </a:solidFill>
                </a:rPr>
                <a:t>Madre: Luisa de Hesse-</a:t>
              </a:r>
              <a:r>
                <a:rPr lang="es-VE" sz="1100" b="1" dirty="0" err="1" smtClean="0">
                  <a:solidFill>
                    <a:schemeClr val="tx1"/>
                  </a:solidFill>
                </a:rPr>
                <a:t>Kassel</a:t>
              </a:r>
              <a:r>
                <a:rPr lang="es-VE" sz="1100" dirty="0" smtClean="0"/>
                <a:t>:</a:t>
              </a:r>
              <a:endParaRPr lang="es-VE" sz="1100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923" y="4834273"/>
              <a:ext cx="526213" cy="32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822849"/>
              <a:ext cx="514373" cy="334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1798948" y="5229200"/>
              <a:ext cx="496855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Hermanos del príncipe Andrés: </a:t>
              </a:r>
            </a:p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-Constantino I de Grecia, casado con Sofía de Prusia.</a:t>
              </a:r>
            </a:p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-Príncipe Jorge,  casado con Marie Bonaparte princesa Napoleón.</a:t>
              </a:r>
            </a:p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-Alejandra,  casada con Pablo </a:t>
              </a:r>
              <a:r>
                <a:rPr lang="es-VE" sz="1100" b="1" dirty="0" err="1" smtClean="0">
                  <a:solidFill>
                    <a:schemeClr val="tx1"/>
                  </a:solidFill>
                </a:rPr>
                <a:t>Románov</a:t>
              </a:r>
              <a:r>
                <a:rPr lang="es-VE" sz="1100" b="1" dirty="0" smtClean="0">
                  <a:solidFill>
                    <a:schemeClr val="tx1"/>
                  </a:solidFill>
                </a:rPr>
                <a:t>  gran duque de Rusia. </a:t>
              </a:r>
            </a:p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-Príncipe Nicolás, casado con Elena Románova gran duquesa de Rusia.</a:t>
              </a:r>
            </a:p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-María, casada con el gran duque  Jorge </a:t>
              </a:r>
              <a:r>
                <a:rPr lang="es-VE" sz="1100" b="1" dirty="0" err="1" smtClean="0">
                  <a:solidFill>
                    <a:schemeClr val="tx1"/>
                  </a:solidFill>
                </a:rPr>
                <a:t>Mijailovich</a:t>
              </a:r>
              <a:r>
                <a:rPr lang="es-VE" sz="1100" b="1" dirty="0" smtClean="0">
                  <a:solidFill>
                    <a:schemeClr val="tx1"/>
                  </a:solidFill>
                </a:rPr>
                <a:t> de Rusia.</a:t>
              </a:r>
            </a:p>
            <a:p>
              <a:pPr algn="ctr"/>
              <a:r>
                <a:rPr lang="es-VE" sz="1100" b="1" dirty="0" smtClean="0">
                  <a:solidFill>
                    <a:schemeClr val="tx1"/>
                  </a:solidFill>
                </a:rPr>
                <a:t>-Cristóbal, casado con Nancy Stewart </a:t>
              </a:r>
              <a:r>
                <a:rPr lang="es-VE" sz="1100" b="1" dirty="0" err="1" smtClean="0">
                  <a:solidFill>
                    <a:schemeClr val="tx1"/>
                  </a:solidFill>
                </a:rPr>
                <a:t>Worthington</a:t>
              </a:r>
              <a:r>
                <a:rPr lang="es-VE" sz="1100" b="1" dirty="0" smtClean="0">
                  <a:solidFill>
                    <a:schemeClr val="tx1"/>
                  </a:solidFill>
                </a:rPr>
                <a:t> Leeds (Anastasia)</a:t>
              </a:r>
              <a:endParaRPr lang="es-VE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59" y="692696"/>
              <a:ext cx="416696" cy="23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669255"/>
              <a:ext cx="33234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8 Rectángulo"/>
          <p:cNvSpPr/>
          <p:nvPr/>
        </p:nvSpPr>
        <p:spPr>
          <a:xfrm>
            <a:off x="2411759" y="332655"/>
            <a:ext cx="3960441" cy="33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</a:rPr>
              <a:t>Los padres del príncipe Andrés</a:t>
            </a:r>
            <a:endParaRPr lang="es-V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838835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0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ado\OneDrive\Imágenes\3b963fe53ea367d871037afffcdd8418--prince-andrew-prince-phi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14" y="236309"/>
            <a:ext cx="3857550" cy="64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ado\OneDrive\Imágenes\2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708"/>
            <a:ext cx="4495378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11760" y="236308"/>
            <a:ext cx="4032448" cy="110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guerra de los Balcanes, la revolución rusa, las guerras mundiales, los sucesivos exilios, el asesinato de su suegro en Grecia y el de sus tías y sobrinos en Rusia afectaron gravemente la estabilidad familiar de Alicia y Andrés. </a:t>
            </a:r>
            <a:endParaRPr lang="es-VE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39552" y="332656"/>
            <a:ext cx="8136904" cy="6384316"/>
            <a:chOff x="539552" y="332656"/>
            <a:chExt cx="8136904" cy="6384316"/>
          </a:xfrm>
        </p:grpSpPr>
        <p:pic>
          <p:nvPicPr>
            <p:cNvPr id="3074" name="Picture 2" descr="C:\Users\Arado\OneDrive\Imágenes\images (3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332656"/>
              <a:ext cx="3888431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Arado\OneDrive\Imágenes\images (3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32656"/>
              <a:ext cx="4248472" cy="638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539552" y="5949280"/>
              <a:ext cx="4248472" cy="709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Con su padre Luis de Battenberg , su esposo Andrés de Grecia y sus dos hijas mayores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4788025" y="5445224"/>
              <a:ext cx="3888431" cy="1254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Con sus hijas Margarita, Teodora, Cecilia y Sofía.</a:t>
              </a:r>
            </a:p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Cecilia y Sofía morirían en diferentes accidentes con sus esposos e hijos.</a:t>
              </a:r>
              <a:endParaRPr lang="es-VE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0013"/>
            <a:ext cx="8308975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395536" y="116632"/>
            <a:ext cx="8422829" cy="6696744"/>
            <a:chOff x="395536" y="116632"/>
            <a:chExt cx="8422829" cy="6696744"/>
          </a:xfrm>
        </p:grpSpPr>
        <p:pic>
          <p:nvPicPr>
            <p:cNvPr id="9219" name="Picture 3" descr="C:\Users\Arado\OneDrive\Imágenes\b414772f-0ed3-4097-ae41-8cd4094879b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6632"/>
              <a:ext cx="8352928" cy="468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571181"/>
              <a:ext cx="8278813" cy="2242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2 Conector curvado"/>
            <p:cNvCxnSpPr/>
            <p:nvPr/>
          </p:nvCxnSpPr>
          <p:spPr>
            <a:xfrm rot="10800000">
              <a:off x="3419872" y="2060850"/>
              <a:ext cx="2160240" cy="1584174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curvado"/>
            <p:cNvCxnSpPr/>
            <p:nvPr/>
          </p:nvCxnSpPr>
          <p:spPr>
            <a:xfrm>
              <a:off x="3419872" y="2132856"/>
              <a:ext cx="2016224" cy="1656184"/>
            </a:xfrm>
            <a:prstGeom prst="curved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18350" y="404664"/>
            <a:ext cx="8674130" cy="6048671"/>
            <a:chOff x="218350" y="404664"/>
            <a:chExt cx="8674130" cy="6048671"/>
          </a:xfrm>
        </p:grpSpPr>
        <p:pic>
          <p:nvPicPr>
            <p:cNvPr id="1028" name="Picture 4" descr="C:\Users\Arado\OneDrive\Imágenes\ru5fm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844824"/>
              <a:ext cx="2880320" cy="460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rado\OneDrive\Imágenes\Alicia 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874" y="404664"/>
              <a:ext cx="2268252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rado\OneDrive\Imágenes\greece-political corfu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50" y="404664"/>
              <a:ext cx="4228524" cy="4257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rado\OneDrive\Imágenes\220px-Corfu_Mon_Repos_R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4" y="4121684"/>
              <a:ext cx="1752671" cy="1179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2 Conector curvado"/>
            <p:cNvCxnSpPr/>
            <p:nvPr/>
          </p:nvCxnSpPr>
          <p:spPr>
            <a:xfrm rot="16200000" flipV="1">
              <a:off x="-367253" y="2782831"/>
              <a:ext cx="2101644" cy="576066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Rectángulo"/>
            <p:cNvSpPr/>
            <p:nvPr/>
          </p:nvSpPr>
          <p:spPr>
            <a:xfrm>
              <a:off x="218350" y="5413576"/>
              <a:ext cx="5793810" cy="10397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El príncipe Felipe de Grecia y Dinamarca, futuro Duque de Edimburgo, con sus padres Andrés y Alicia, príncipes de Grecia y Dinamarca, y la casa de Mon</a:t>
              </a:r>
              <a:r>
                <a:rPr lang="es-VE" b="1" dirty="0">
                  <a:solidFill>
                    <a:schemeClr val="tx1"/>
                  </a:solidFill>
                </a:rPr>
                <a:t> </a:t>
              </a:r>
              <a:r>
                <a:rPr lang="es-VE" b="1" dirty="0" smtClean="0">
                  <a:solidFill>
                    <a:schemeClr val="tx1"/>
                  </a:solidFill>
                </a:rPr>
                <a:t>Repos en </a:t>
              </a:r>
              <a:r>
                <a:rPr lang="es-VE" b="1" dirty="0">
                  <a:solidFill>
                    <a:schemeClr val="tx1"/>
                  </a:solidFill>
                </a:rPr>
                <a:t>la isla de </a:t>
              </a:r>
              <a:r>
                <a:rPr lang="es-VE" b="1" dirty="0" smtClean="0">
                  <a:solidFill>
                    <a:schemeClr val="tx1"/>
                  </a:solidFill>
                </a:rPr>
                <a:t>Corfú al noroeste de Grecia, donde nació Felipe en 1921.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2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454</Words>
  <Application>Microsoft Office PowerPoint</Application>
  <PresentationFormat>Presentación en pantalla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Arado</dc:creator>
  <cp:lastModifiedBy>Arado</cp:lastModifiedBy>
  <cp:revision>62</cp:revision>
  <dcterms:created xsi:type="dcterms:W3CDTF">2018-04-01T22:01:58Z</dcterms:created>
  <dcterms:modified xsi:type="dcterms:W3CDTF">2018-04-02T20:53:16Z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