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407" r:id="rId3"/>
    <p:sldId id="288" r:id="rId4"/>
    <p:sldId id="357" r:id="rId5"/>
    <p:sldId id="368" r:id="rId6"/>
    <p:sldId id="365" r:id="rId7"/>
    <p:sldId id="331" r:id="rId8"/>
    <p:sldId id="332" r:id="rId9"/>
    <p:sldId id="351" r:id="rId10"/>
    <p:sldId id="370" r:id="rId11"/>
    <p:sldId id="326" r:id="rId12"/>
    <p:sldId id="300" r:id="rId13"/>
    <p:sldId id="297" r:id="rId14"/>
    <p:sldId id="405" r:id="rId15"/>
    <p:sldId id="304" r:id="rId16"/>
    <p:sldId id="386" r:id="rId17"/>
    <p:sldId id="390" r:id="rId18"/>
    <p:sldId id="388" r:id="rId19"/>
    <p:sldId id="406" r:id="rId20"/>
    <p:sldId id="387" r:id="rId21"/>
    <p:sldId id="395" r:id="rId22"/>
    <p:sldId id="369" r:id="rId2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948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314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85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015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566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862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680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2042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640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80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916D-11C6-45A9-B6DA-2C04307BF5AB}" type="datetimeFigureOut">
              <a:rPr lang="es-VE" smtClean="0"/>
              <a:t>6/5/2018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A116A-B37D-4AB7-A9F1-F99D6B2C95E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72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67544" y="692696"/>
            <a:ext cx="8208912" cy="5616624"/>
            <a:chOff x="467544" y="764704"/>
            <a:chExt cx="8208912" cy="5616624"/>
          </a:xfrm>
        </p:grpSpPr>
        <p:pic>
          <p:nvPicPr>
            <p:cNvPr id="2050" name="Picture 2" descr="C:\Users\Arado\OneDrive\Imágenes\RcdK5zpgi-220x3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100" y="769558"/>
              <a:ext cx="1052558" cy="1435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903372" y="1844824"/>
              <a:ext cx="76328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s-VE" sz="2800" b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64704"/>
              <a:ext cx="5184576" cy="561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5508104" y="769558"/>
              <a:ext cx="3168352" cy="4901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sz="3600" b="1" dirty="0" smtClean="0">
                <a:solidFill>
                  <a:schemeClr val="tx1"/>
                </a:solidFill>
              </a:endParaRPr>
            </a:p>
            <a:p>
              <a:pPr algn="ctr"/>
              <a:endParaRPr lang="es-VE" sz="3600" b="1" dirty="0">
                <a:solidFill>
                  <a:schemeClr val="tx1"/>
                </a:solidFill>
              </a:endParaRPr>
            </a:p>
            <a:p>
              <a:pPr algn="ctr"/>
              <a:r>
                <a:rPr lang="es-VE" sz="3600" b="1" dirty="0" smtClean="0">
                  <a:solidFill>
                    <a:schemeClr val="tx1"/>
                  </a:solidFill>
                </a:rPr>
                <a:t>Cultura </a:t>
              </a:r>
            </a:p>
            <a:p>
              <a:pPr algn="ctr"/>
              <a:r>
                <a:rPr lang="es-VE" sz="3600" b="1" dirty="0" smtClean="0">
                  <a:solidFill>
                    <a:schemeClr val="tx1"/>
                  </a:solidFill>
                </a:rPr>
                <a:t>Sorda </a:t>
              </a:r>
            </a:p>
            <a:p>
              <a:pPr algn="ctr"/>
              <a:r>
                <a:rPr lang="es-VE" sz="3600" b="1" dirty="0" smtClean="0">
                  <a:solidFill>
                    <a:schemeClr val="tx1"/>
                  </a:solidFill>
                </a:rPr>
                <a:t>en </a:t>
              </a:r>
            </a:p>
            <a:p>
              <a:pPr algn="ctr"/>
              <a:r>
                <a:rPr lang="es-VE" sz="3600" b="1" dirty="0" smtClean="0">
                  <a:solidFill>
                    <a:schemeClr val="tx1"/>
                  </a:solidFill>
                </a:rPr>
                <a:t>“Comics”</a:t>
              </a:r>
            </a:p>
            <a:p>
              <a:pPr algn="ctr"/>
              <a:endParaRPr lang="es-VE" sz="3600" b="1" dirty="0" smtClean="0">
                <a:solidFill>
                  <a:schemeClr val="tx1"/>
                </a:solidFill>
              </a:endParaRPr>
            </a:p>
            <a:p>
              <a:pPr algn="ctr"/>
              <a:endParaRPr lang="es-VE" sz="2000" b="1" dirty="0" smtClean="0">
                <a:solidFill>
                  <a:schemeClr val="tx1"/>
                </a:solidFill>
              </a:endParaRPr>
            </a:p>
            <a:p>
              <a:pPr algn="ctr"/>
              <a:endParaRPr lang="es-VE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Recopilado por:</a:t>
              </a: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 Belén de </a:t>
              </a:r>
              <a:r>
                <a:rPr lang="es-VE" sz="2000" b="1" dirty="0" smtClean="0">
                  <a:solidFill>
                    <a:schemeClr val="tx1"/>
                  </a:solidFill>
                </a:rPr>
                <a:t>Arado</a:t>
              </a: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Textos en español:</a:t>
              </a: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Belén de Arado</a:t>
              </a:r>
              <a:endParaRPr lang="es-VE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Fuente: </a:t>
              </a:r>
            </a:p>
            <a:p>
              <a:pPr algn="ctr"/>
              <a:r>
                <a:rPr lang="es-VE" sz="2000" b="1" dirty="0" smtClean="0">
                  <a:solidFill>
                    <a:schemeClr val="tx1"/>
                  </a:solidFill>
                </a:rPr>
                <a:t>Imágenes de Google</a:t>
              </a:r>
              <a:endParaRPr lang="es-VE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5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539552" y="523528"/>
            <a:ext cx="8136904" cy="6073824"/>
            <a:chOff x="539552" y="523528"/>
            <a:chExt cx="8136904" cy="607382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825452"/>
              <a:ext cx="801241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539552" y="620688"/>
              <a:ext cx="1872208" cy="1656184"/>
            </a:xfrm>
            <a:prstGeom prst="wedgeRectCallout">
              <a:avLst>
                <a:gd name="adj1" fmla="val -19564"/>
                <a:gd name="adj2" fmla="val 1248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Cedric, ven aquí, por favor. Necesitamos hablar sobre tu tarea.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699792" y="620688"/>
              <a:ext cx="1368152" cy="2016224"/>
            </a:xfrm>
            <a:prstGeom prst="wedgeRectCallout">
              <a:avLst>
                <a:gd name="adj1" fmla="val -16493"/>
                <a:gd name="adj2" fmla="val 807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¿Por qué estás anotando programas de TV en tu cuaderno de lecturas?</a:t>
              </a:r>
              <a:endParaRPr lang="es-VE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283968" y="1152228"/>
              <a:ext cx="1368152" cy="1556692"/>
            </a:xfrm>
            <a:prstGeom prst="wedgeRectCallout">
              <a:avLst>
                <a:gd name="adj1" fmla="val -4341"/>
                <a:gd name="adj2" fmla="val 1296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Porque yo veo TV  </a:t>
              </a:r>
            </a:p>
            <a:p>
              <a:pPr algn="ctr"/>
              <a:r>
                <a:rPr lang="es-VE" b="1" dirty="0" smtClean="0"/>
                <a:t>y leo al mismo tiempo.</a:t>
              </a:r>
              <a:endParaRPr lang="es-VE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5724128" y="1891680"/>
              <a:ext cx="1224136" cy="1033264"/>
            </a:xfrm>
            <a:prstGeom prst="wedgeRectCallout">
              <a:avLst>
                <a:gd name="adj1" fmla="val -19862"/>
                <a:gd name="adj2" fmla="val 1027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¿Cómo es  posible eso?</a:t>
              </a:r>
              <a:endParaRPr lang="es-VE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7072758" y="1268760"/>
              <a:ext cx="1603698" cy="1440160"/>
            </a:xfrm>
            <a:prstGeom prst="wedgeRectCallout">
              <a:avLst>
                <a:gd name="adj1" fmla="val 1417"/>
                <a:gd name="adj2" fmla="val 1317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Solo dos palabras: subtítulos</a:t>
              </a:r>
            </a:p>
            <a:p>
              <a:pPr algn="ctr"/>
              <a:r>
                <a:rPr lang="es-VE" sz="2000" b="1" dirty="0" smtClean="0"/>
                <a:t>Captados!</a:t>
              </a:r>
              <a:endParaRPr lang="es-VE" sz="2000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4283968" y="523528"/>
              <a:ext cx="426799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Los Sordos que aprendieron la lengua escrita necesitan programas subtitulados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6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467544" y="332656"/>
            <a:ext cx="8064896" cy="6210669"/>
            <a:chOff x="467544" y="332656"/>
            <a:chExt cx="8064896" cy="621066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204864"/>
              <a:ext cx="7776864" cy="370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Llamada rectangular"/>
            <p:cNvSpPr/>
            <p:nvPr/>
          </p:nvSpPr>
          <p:spPr>
            <a:xfrm>
              <a:off x="477463" y="458380"/>
              <a:ext cx="2438353" cy="1458452"/>
            </a:xfrm>
            <a:prstGeom prst="wedgeRectCallout">
              <a:avLst>
                <a:gd name="adj1" fmla="val 36335"/>
                <a:gd name="adj2" fmla="val 844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Mi papá es Sordo. El no puede oír pero tiene ojos detrás de su cabeza.</a:t>
              </a:r>
              <a:endParaRPr lang="es-VE" sz="2000" b="1" dirty="0"/>
            </a:p>
          </p:txBody>
        </p:sp>
        <p:sp>
          <p:nvSpPr>
            <p:cNvPr id="13" name="12 Llamada rectangular"/>
            <p:cNvSpPr/>
            <p:nvPr/>
          </p:nvSpPr>
          <p:spPr>
            <a:xfrm>
              <a:off x="3203848" y="458380"/>
              <a:ext cx="2520280" cy="1207004"/>
            </a:xfrm>
            <a:prstGeom prst="wedgeRectCallout">
              <a:avLst>
                <a:gd name="adj1" fmla="val 5923"/>
                <a:gd name="adj2" fmla="val 1067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Su voz suena aterradora porque es un ALIEN del planeta “EYETH”</a:t>
              </a:r>
              <a:endParaRPr lang="es-VE" sz="2000" b="1" dirty="0"/>
            </a:p>
          </p:txBody>
        </p:sp>
        <p:sp>
          <p:nvSpPr>
            <p:cNvPr id="14" name="13 Llamada rectangular"/>
            <p:cNvSpPr/>
            <p:nvPr/>
          </p:nvSpPr>
          <p:spPr>
            <a:xfrm>
              <a:off x="6084168" y="332656"/>
              <a:ext cx="2448272" cy="1298417"/>
            </a:xfrm>
            <a:prstGeom prst="wedgeRectCallout">
              <a:avLst>
                <a:gd name="adj1" fmla="val -10292"/>
                <a:gd name="adj2" fmla="val 951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El es un agente de la CIA y sus señas son un lenguaje secreto muy bien guardado</a:t>
              </a:r>
              <a:endParaRPr lang="es-VE" sz="2000" b="1" dirty="0"/>
            </a:p>
          </p:txBody>
        </p:sp>
        <p:sp>
          <p:nvSpPr>
            <p:cNvPr id="15" name="14 Llamada rectangular"/>
            <p:cNvSpPr/>
            <p:nvPr/>
          </p:nvSpPr>
          <p:spPr>
            <a:xfrm>
              <a:off x="1106279" y="5913276"/>
              <a:ext cx="3312368" cy="612648"/>
            </a:xfrm>
            <a:prstGeom prst="wedgeRectCallout">
              <a:avLst>
                <a:gd name="adj1" fmla="val 87797"/>
                <a:gd name="adj2" fmla="val -220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¿Por qué esos chamos me miran curiosamente?</a:t>
              </a:r>
              <a:endParaRPr lang="es-VE" sz="2000" b="1" dirty="0"/>
            </a:p>
          </p:txBody>
        </p:sp>
        <p:sp>
          <p:nvSpPr>
            <p:cNvPr id="16" name="15 Llamada rectangular"/>
            <p:cNvSpPr/>
            <p:nvPr/>
          </p:nvSpPr>
          <p:spPr>
            <a:xfrm>
              <a:off x="5724128" y="5930677"/>
              <a:ext cx="2664296" cy="612648"/>
            </a:xfrm>
            <a:prstGeom prst="wedgeRectCallout">
              <a:avLst>
                <a:gd name="adj1" fmla="val -13702"/>
                <a:gd name="adj2" fmla="val -867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Oh, solo les dije que tú eres Sordo</a:t>
              </a:r>
              <a:r>
                <a:rPr lang="es-VE" dirty="0" smtClean="0"/>
                <a:t>.</a:t>
              </a:r>
              <a:endParaRPr lang="es-VE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7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95536" y="527792"/>
            <a:ext cx="8352928" cy="5493496"/>
            <a:chOff x="395536" y="527792"/>
            <a:chExt cx="8352928" cy="54934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249388"/>
              <a:ext cx="8352928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539552" y="944143"/>
              <a:ext cx="1728192" cy="1103709"/>
            </a:xfrm>
            <a:prstGeom prst="wedgeRectCallout">
              <a:avLst>
                <a:gd name="adj1" fmla="val -17397"/>
                <a:gd name="adj2" fmla="val 1302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¿Estás buscando algo?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627784" y="836712"/>
              <a:ext cx="1418456" cy="1517465"/>
            </a:xfrm>
            <a:prstGeom prst="wedgeRectCallout">
              <a:avLst>
                <a:gd name="adj1" fmla="val 19353"/>
                <a:gd name="adj2" fmla="val 1579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Un libro de lengua de señas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572000" y="944143"/>
              <a:ext cx="1656184" cy="1223773"/>
            </a:xfrm>
            <a:prstGeom prst="wedgeRectCallout">
              <a:avLst>
                <a:gd name="adj1" fmla="val -17965"/>
                <a:gd name="adj2" fmla="val 1013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¿Por qué? Tú ya sabes lengua de señas.</a:t>
              </a:r>
              <a:endParaRPr lang="es-VE" sz="20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372200" y="527792"/>
              <a:ext cx="2016224" cy="1619236"/>
            </a:xfrm>
            <a:prstGeom prst="wedgeRectCallout">
              <a:avLst>
                <a:gd name="adj1" fmla="val -17888"/>
                <a:gd name="adj2" fmla="val 955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Es para mi maestra. Yo prefiero que ella me señe a que me hable.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05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27584" y="836712"/>
            <a:ext cx="7611151" cy="5256584"/>
            <a:chOff x="827584" y="476672"/>
            <a:chExt cx="7611151" cy="525658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98771"/>
              <a:ext cx="7611151" cy="343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827585" y="692697"/>
              <a:ext cx="1296144" cy="1531562"/>
            </a:xfrm>
            <a:prstGeom prst="wedgeRectCallout">
              <a:avLst>
                <a:gd name="adj1" fmla="val -15336"/>
                <a:gd name="adj2" fmla="val 958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¡Pero yo quiero!</a:t>
              </a:r>
              <a:endParaRPr lang="es-VE" sz="28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339752" y="476672"/>
              <a:ext cx="1872208" cy="1747586"/>
            </a:xfrm>
            <a:prstGeom prst="wedgeRectCallout">
              <a:avLst>
                <a:gd name="adj1" fmla="val -17662"/>
                <a:gd name="adj2" fmla="val 828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400" b="1" dirty="0" smtClean="0"/>
                <a:t>Bueno hijito, pero eso no funciona así.</a:t>
              </a:r>
              <a:endParaRPr lang="es-VE" sz="24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499992" y="1360105"/>
              <a:ext cx="1346448" cy="938666"/>
            </a:xfrm>
            <a:prstGeom prst="wedgeRectCallout">
              <a:avLst>
                <a:gd name="adj1" fmla="val 39141"/>
                <a:gd name="adj2" fmla="val 1194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¿Qué le pasa?</a:t>
              </a:r>
              <a:endParaRPr lang="es-VE" sz="28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5940152" y="476672"/>
              <a:ext cx="2430957" cy="1584176"/>
            </a:xfrm>
            <a:prstGeom prst="wedgeRectCallout">
              <a:avLst>
                <a:gd name="adj1" fmla="val -14482"/>
                <a:gd name="adj2" fmla="val 947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El desea ser Sordo como tú cuando sea grande.</a:t>
              </a:r>
              <a:endParaRPr lang="es-V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9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5357" y="224064"/>
            <a:ext cx="8748464" cy="6472780"/>
            <a:chOff x="155357" y="224064"/>
            <a:chExt cx="8748464" cy="647278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57" y="2924944"/>
              <a:ext cx="8748464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539552" y="836712"/>
              <a:ext cx="2592288" cy="1891924"/>
            </a:xfrm>
            <a:prstGeom prst="wedgeRectCallout">
              <a:avLst>
                <a:gd name="adj1" fmla="val 33158"/>
                <a:gd name="adj2" fmla="val 909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Cedric, ¿Podrías decirle a papá que estoy en la bañera y no le puedo contestar a la puerta?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3419872" y="476672"/>
              <a:ext cx="3024336" cy="2304256"/>
            </a:xfrm>
            <a:prstGeom prst="wedgeRectCallout">
              <a:avLst>
                <a:gd name="adj1" fmla="val 7831"/>
                <a:gd name="adj2" fmla="val 728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Lo siento, mamá, no puedo. Para ser intérprete ser requiere un grado B.A. y certificación del estado y yo no tengo ninguno de esos.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6639792" y="224064"/>
              <a:ext cx="1892648" cy="900680"/>
            </a:xfrm>
            <a:prstGeom prst="wedgeRectCallout">
              <a:avLst>
                <a:gd name="adj1" fmla="val -35998"/>
                <a:gd name="adj2" fmla="val 3723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3200" dirty="0" smtClean="0"/>
                <a:t>CEDRIC!!!</a:t>
              </a:r>
              <a:endParaRPr lang="es-VE" sz="3200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7586116" y="1412776"/>
              <a:ext cx="1317705" cy="1463735"/>
            </a:xfrm>
            <a:prstGeom prst="wedgeRectCallout">
              <a:avLst>
                <a:gd name="adj1" fmla="val -25588"/>
                <a:gd name="adj2" fmla="val 1291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Ok. Está bien. Pero eso no es ético.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116632"/>
            <a:ext cx="8547248" cy="6574761"/>
            <a:chOff x="251520" y="116632"/>
            <a:chExt cx="8547248" cy="6574761"/>
          </a:xfrm>
        </p:grpSpPr>
        <p:pic>
          <p:nvPicPr>
            <p:cNvPr id="3" name="Picture 2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86090"/>
              <a:ext cx="7848872" cy="4835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251520" y="116632"/>
              <a:ext cx="3456384" cy="1069458"/>
            </a:xfrm>
            <a:prstGeom prst="wedgeRectCallout">
              <a:avLst>
                <a:gd name="adj1" fmla="val 25449"/>
                <a:gd name="adj2" fmla="val 942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¿Sabes una cosa? El lugar más intimidante de nuestro hogar es el closet de mi mamá</a:t>
              </a:r>
              <a:r>
                <a:rPr lang="es-VE" dirty="0" smtClean="0"/>
                <a:t>.</a:t>
              </a:r>
              <a:endParaRPr lang="es-VE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3920526" y="188640"/>
              <a:ext cx="1080120" cy="1114304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¿Por qué toda la ropa es negra?</a:t>
              </a:r>
              <a:endParaRPr lang="es-VE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5292080" y="188640"/>
              <a:ext cx="3506688" cy="1080120"/>
            </a:xfrm>
            <a:prstGeom prst="wedgeRectCallout">
              <a:avLst>
                <a:gd name="adj1" fmla="val -21849"/>
                <a:gd name="adj2" fmla="val 877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Bueno… resulta que mi mamá es intérprete y debe vestir ropa oscura para su trabajo, pero yo no la compraría…</a:t>
              </a:r>
              <a:endParaRPr lang="es-VE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83568" y="6026101"/>
              <a:ext cx="3024336" cy="612648"/>
            </a:xfrm>
            <a:prstGeom prst="wedgeRectCallout">
              <a:avLst>
                <a:gd name="adj1" fmla="val -24851"/>
                <a:gd name="adj2" fmla="val -1061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Realmente creo que mi mamá es una bruja!</a:t>
              </a:r>
              <a:endParaRPr lang="es-VE" sz="2000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7164288" y="5877272"/>
              <a:ext cx="1368152" cy="756664"/>
            </a:xfrm>
            <a:prstGeom prst="wedgeRectCallout">
              <a:avLst>
                <a:gd name="adj1" fmla="val 14232"/>
                <a:gd name="adj2" fmla="val -945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Juro que vi un ojo en la sopa.</a:t>
              </a:r>
              <a:endParaRPr lang="es-VE" b="1" dirty="0"/>
            </a:p>
          </p:txBody>
        </p:sp>
        <p:sp>
          <p:nvSpPr>
            <p:cNvPr id="9" name="8 Llamada rectangular"/>
            <p:cNvSpPr/>
            <p:nvPr/>
          </p:nvSpPr>
          <p:spPr>
            <a:xfrm>
              <a:off x="5861782" y="6017947"/>
              <a:ext cx="1183641" cy="612648"/>
            </a:xfrm>
            <a:prstGeom prst="wedgeRectCallout">
              <a:avLst>
                <a:gd name="adj1" fmla="val 21082"/>
                <a:gd name="adj2" fmla="val -1197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Muy sabrosa!</a:t>
              </a:r>
              <a:endParaRPr lang="es-VE" b="1" dirty="0"/>
            </a:p>
          </p:txBody>
        </p:sp>
        <p:sp>
          <p:nvSpPr>
            <p:cNvPr id="10" name="9 Llamada rectangular"/>
            <p:cNvSpPr/>
            <p:nvPr/>
          </p:nvSpPr>
          <p:spPr>
            <a:xfrm>
              <a:off x="3995936" y="6078745"/>
              <a:ext cx="1728192" cy="612648"/>
            </a:xfrm>
            <a:prstGeom prst="wedgeRectCallout">
              <a:avLst>
                <a:gd name="adj1" fmla="val 29649"/>
                <a:gd name="adj2" fmla="val -1972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¿Qué tal la sopa de frijoles?</a:t>
              </a:r>
              <a:endParaRPr lang="es-V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74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79512" y="331512"/>
            <a:ext cx="8734699" cy="5997511"/>
            <a:chOff x="179512" y="331512"/>
            <a:chExt cx="8734699" cy="599751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879545"/>
              <a:ext cx="8734699" cy="344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198818" y="332656"/>
              <a:ext cx="1656184" cy="1487558"/>
            </a:xfrm>
            <a:prstGeom prst="wedgeRectCallout">
              <a:avLst>
                <a:gd name="adj1" fmla="val -8643"/>
                <a:gd name="adj2" fmla="val 1487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Oh, espere, yo conozco la lengua de señas.</a:t>
              </a:r>
              <a:endParaRPr lang="es-VE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1979712" y="1625590"/>
              <a:ext cx="1224136" cy="795298"/>
            </a:xfrm>
            <a:prstGeom prst="wedgeRectCallout">
              <a:avLst>
                <a:gd name="adj1" fmla="val -45085"/>
                <a:gd name="adj2" fmla="val 2058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¿De verdad?</a:t>
              </a:r>
              <a:endParaRPr lang="es-VE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3563888" y="1625590"/>
              <a:ext cx="2232248" cy="795298"/>
            </a:xfrm>
            <a:prstGeom prst="wedgeRectCallout">
              <a:avLst>
                <a:gd name="adj1" fmla="val 11170"/>
                <a:gd name="adj2" fmla="val 1571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Papá, ese chico acaba de señarte “I love you”</a:t>
              </a:r>
              <a:endParaRPr lang="es-VE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084168" y="1808240"/>
              <a:ext cx="914400" cy="1044696"/>
            </a:xfrm>
            <a:prstGeom prst="wedgeRectCallout">
              <a:avLst>
                <a:gd name="adj1" fmla="val -32521"/>
                <a:gd name="adj2" fmla="val 1409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Si… yo sé.</a:t>
              </a:r>
              <a:endParaRPr lang="es-VE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7380312" y="836713"/>
              <a:ext cx="1346448" cy="1401526"/>
            </a:xfrm>
            <a:prstGeom prst="wedgeRectCallout">
              <a:avLst>
                <a:gd name="adj1" fmla="val -45528"/>
                <a:gd name="adj2" fmla="val 1338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Entonces ¿Por qué no le devolviste el mensaje?</a:t>
              </a:r>
              <a:endParaRPr lang="es-VE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000216" y="331512"/>
              <a:ext cx="499835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“Te amo” se abrevia en lengua de señas deletreando I,L,Y (I love you) </a:t>
              </a:r>
            </a:p>
            <a:p>
              <a:pPr algn="ctr"/>
              <a:r>
                <a:rPr lang="es-VE" b="1" dirty="0">
                  <a:solidFill>
                    <a:schemeClr val="tx1"/>
                  </a:solidFill>
                </a:rPr>
                <a:t>al mismo tiempo con </a:t>
              </a:r>
              <a:r>
                <a:rPr lang="es-VE" b="1" dirty="0" smtClean="0">
                  <a:solidFill>
                    <a:schemeClr val="tx1"/>
                  </a:solidFill>
                </a:rPr>
                <a:t>la misma mano.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332656"/>
            <a:ext cx="8640960" cy="6214045"/>
            <a:chOff x="251520" y="332656"/>
            <a:chExt cx="8640960" cy="621404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4"/>
              <a:ext cx="8640960" cy="398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323528" y="476672"/>
              <a:ext cx="2016224" cy="1116704"/>
            </a:xfrm>
            <a:prstGeom prst="wedgeRectCallout">
              <a:avLst>
                <a:gd name="adj1" fmla="val -20833"/>
                <a:gd name="adj2" fmla="val 2007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De modo que tu papá no puede oír nada?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3131840" y="332656"/>
              <a:ext cx="1440160" cy="893686"/>
            </a:xfrm>
            <a:prstGeom prst="wedgeRectCallout">
              <a:avLst>
                <a:gd name="adj1" fmla="val -7639"/>
                <a:gd name="adj2" fmla="val 2883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OH, </a:t>
              </a:r>
            </a:p>
            <a:p>
              <a:pPr algn="ctr"/>
              <a:r>
                <a:rPr lang="es-VE" sz="2000" b="1" dirty="0" smtClean="0"/>
                <a:t>lo siento mucho.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1475656" y="1844824"/>
              <a:ext cx="1440160" cy="612648"/>
            </a:xfrm>
            <a:prstGeom prst="wedgeRectCallout">
              <a:avLst>
                <a:gd name="adj1" fmla="val 2255"/>
                <a:gd name="adj2" fmla="val 3377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No. Él es Sordo.</a:t>
              </a:r>
              <a:endParaRPr lang="es-VE" sz="20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012160" y="613694"/>
              <a:ext cx="1440160" cy="612648"/>
            </a:xfrm>
            <a:prstGeom prst="wedgeRectCallout">
              <a:avLst>
                <a:gd name="adj1" fmla="val -4341"/>
                <a:gd name="adj2" fmla="val 4753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No. No la conozco.</a:t>
              </a:r>
              <a:endParaRPr lang="es-VE" sz="2000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3995936" y="1354593"/>
              <a:ext cx="1912038" cy="1354327"/>
            </a:xfrm>
            <a:prstGeom prst="wedgeRectCallout">
              <a:avLst>
                <a:gd name="adj1" fmla="val -8411"/>
                <a:gd name="adj2" fmla="val 115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De modo que usted no conoce nada la lengua de señas?</a:t>
              </a:r>
              <a:endParaRPr lang="es-VE" sz="2000" b="1" dirty="0"/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99" y="1354593"/>
              <a:ext cx="1463675" cy="236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92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51520" y="188640"/>
            <a:ext cx="8744409" cy="6499200"/>
            <a:chOff x="251520" y="188640"/>
            <a:chExt cx="8744409" cy="64992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96752"/>
              <a:ext cx="7010400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539552" y="188640"/>
              <a:ext cx="3168352" cy="961838"/>
            </a:xfrm>
            <a:prstGeom prst="wedgeRectCallout">
              <a:avLst>
                <a:gd name="adj1" fmla="val 35763"/>
                <a:gd name="adj2" fmla="val 1044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Estoy pidiendo un café…¿Quieres leche </a:t>
              </a:r>
            </a:p>
            <a:p>
              <a:pPr algn="ctr"/>
              <a:r>
                <a:rPr lang="es-VE" sz="2000" b="1" dirty="0" smtClean="0"/>
                <a:t>y un pastelito?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3876427" y="692696"/>
              <a:ext cx="914400" cy="612648"/>
            </a:xfrm>
            <a:prstGeom prst="wedgeRectCallout">
              <a:avLst>
                <a:gd name="adj1" fmla="val 11635"/>
                <a:gd name="adj2" fmla="val 2233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Si, por favor!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932040" y="332656"/>
              <a:ext cx="1944216" cy="817822"/>
            </a:xfrm>
            <a:prstGeom prst="wedgeRectCallout">
              <a:avLst>
                <a:gd name="adj1" fmla="val 28865"/>
                <a:gd name="adj2" fmla="val 949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Quiero una malteada de vainilla grande</a:t>
              </a:r>
              <a:r>
                <a:rPr lang="es-VE" dirty="0" smtClean="0"/>
                <a:t>!</a:t>
              </a:r>
              <a:endParaRPr lang="es-VE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7142584" y="188640"/>
              <a:ext cx="1440632" cy="1008112"/>
            </a:xfrm>
            <a:prstGeom prst="wedgeRectCallout">
              <a:avLst>
                <a:gd name="adj1" fmla="val -21657"/>
                <a:gd name="adj2" fmla="val 1074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Por favor, dos té chai pequeños.</a:t>
              </a:r>
              <a:endParaRPr lang="es-VE" sz="2000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251520" y="5721126"/>
              <a:ext cx="4464497" cy="876225"/>
            </a:xfrm>
            <a:prstGeom prst="wedgeRectCallout">
              <a:avLst>
                <a:gd name="adj1" fmla="val 2503"/>
                <a:gd name="adj2" fmla="val -1003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Discúlpenme gentes! Nosotros estamos aquí primero. Ordenar sobre la cabeza de mi papá es lo mismo que colearse en la fila.</a:t>
              </a:r>
              <a:endParaRPr lang="es-VE" b="1" dirty="0"/>
            </a:p>
          </p:txBody>
        </p:sp>
        <p:sp>
          <p:nvSpPr>
            <p:cNvPr id="9" name="8 Llamada rectangular"/>
            <p:cNvSpPr/>
            <p:nvPr/>
          </p:nvSpPr>
          <p:spPr>
            <a:xfrm>
              <a:off x="4860032" y="5752697"/>
              <a:ext cx="1417921" cy="612648"/>
            </a:xfrm>
            <a:prstGeom prst="wedgeRectCallout">
              <a:avLst>
                <a:gd name="adj1" fmla="val 52031"/>
                <a:gd name="adj2" fmla="val -828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¿Qué pasó ahí atrás?</a:t>
              </a:r>
              <a:endParaRPr lang="es-VE" sz="2000" b="1" dirty="0"/>
            </a:p>
          </p:txBody>
        </p:sp>
        <p:sp>
          <p:nvSpPr>
            <p:cNvPr id="10" name="9 Llamada rectangular"/>
            <p:cNvSpPr/>
            <p:nvPr/>
          </p:nvSpPr>
          <p:spPr>
            <a:xfrm>
              <a:off x="6381937" y="5751736"/>
              <a:ext cx="2613992" cy="936104"/>
            </a:xfrm>
            <a:prstGeom prst="wedgeRectCallout">
              <a:avLst>
                <a:gd name="adj1" fmla="val 1026"/>
                <a:gd name="adj2" fmla="val -790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Oh, solo enseño a los adultos algunas </a:t>
              </a:r>
            </a:p>
            <a:p>
              <a:pPr algn="ctr"/>
              <a:r>
                <a:rPr lang="es-VE" b="1" dirty="0" smtClean="0"/>
                <a:t>buen</a:t>
              </a:r>
              <a:r>
                <a:rPr lang="es-VE" sz="2000" b="1" dirty="0" smtClean="0"/>
                <a:t>as maneras.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79512" y="548680"/>
            <a:ext cx="8820472" cy="4766268"/>
            <a:chOff x="179512" y="548680"/>
            <a:chExt cx="8820472" cy="47662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29557"/>
              <a:ext cx="8820472" cy="2985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Llamada rectangular"/>
            <p:cNvSpPr/>
            <p:nvPr/>
          </p:nvSpPr>
          <p:spPr>
            <a:xfrm>
              <a:off x="985300" y="548680"/>
              <a:ext cx="2714600" cy="1332728"/>
            </a:xfrm>
            <a:prstGeom prst="wedgeRectCallout">
              <a:avLst>
                <a:gd name="adj1" fmla="val -272"/>
                <a:gd name="adj2" fmla="val 910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>
                  <a:solidFill>
                    <a:schemeClr val="bg1"/>
                  </a:solidFill>
                </a:rPr>
                <a:t>Este lugar es emocionante! Sabías que los dueños son Sordos?</a:t>
              </a:r>
              <a:endParaRPr lang="es-V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Llamada rectangular"/>
            <p:cNvSpPr/>
            <p:nvPr/>
          </p:nvSpPr>
          <p:spPr>
            <a:xfrm>
              <a:off x="3851920" y="1215044"/>
              <a:ext cx="1080120" cy="810380"/>
            </a:xfrm>
            <a:prstGeom prst="wedgeRectCallout">
              <a:avLst>
                <a:gd name="adj1" fmla="val -26028"/>
                <a:gd name="adj2" fmla="val 2233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De verdad?</a:t>
              </a:r>
              <a:endParaRPr lang="es-VE" b="1" dirty="0"/>
            </a:p>
          </p:txBody>
        </p:sp>
        <p:sp>
          <p:nvSpPr>
            <p:cNvPr id="4" name="3 Llamada rectangular"/>
            <p:cNvSpPr/>
            <p:nvPr/>
          </p:nvSpPr>
          <p:spPr>
            <a:xfrm>
              <a:off x="5436096" y="1215044"/>
              <a:ext cx="1346448" cy="1017838"/>
            </a:xfrm>
            <a:prstGeom prst="wedgeRectCallout">
              <a:avLst>
                <a:gd name="adj1" fmla="val 2098"/>
                <a:gd name="adj2" fmla="val 1138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Eres Sordo?</a:t>
              </a:r>
              <a:endParaRPr lang="es-VE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7596336" y="1620234"/>
              <a:ext cx="914400" cy="612648"/>
            </a:xfrm>
            <a:prstGeom prst="wedgeRectCallout">
              <a:avLst>
                <a:gd name="adj1" fmla="val 2544"/>
                <a:gd name="adj2" fmla="val 1846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Si</a:t>
              </a:r>
              <a:endParaRPr lang="es-V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67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05064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/>
              <a:t>Matt y Kay Daigle son un </a:t>
            </a:r>
            <a:r>
              <a:rPr lang="es-VE" b="1" dirty="0" smtClean="0"/>
              <a:t>matrimonio estadounidense </a:t>
            </a:r>
            <a:r>
              <a:rPr lang="es-VE" b="1" dirty="0"/>
              <a:t>compuesto por </a:t>
            </a:r>
            <a:endParaRPr lang="es-VE" b="1" dirty="0" smtClean="0"/>
          </a:p>
          <a:p>
            <a:pPr algn="ctr"/>
            <a:r>
              <a:rPr lang="es-VE" b="1" dirty="0" smtClean="0"/>
              <a:t>un </a:t>
            </a:r>
            <a:r>
              <a:rPr lang="es-VE" b="1" dirty="0"/>
              <a:t>Sordo </a:t>
            </a:r>
            <a:r>
              <a:rPr lang="es-VE" b="1" dirty="0" smtClean="0"/>
              <a:t>de nacimiento y </a:t>
            </a:r>
            <a:r>
              <a:rPr lang="es-VE" b="1" dirty="0"/>
              <a:t>una </a:t>
            </a:r>
            <a:r>
              <a:rPr lang="es-VE" b="1" dirty="0" smtClean="0"/>
              <a:t>oyente intérprete de lengua de señas -ILS-. </a:t>
            </a:r>
          </a:p>
          <a:p>
            <a:pPr algn="ctr"/>
            <a:endParaRPr lang="es-VE" b="1" dirty="0"/>
          </a:p>
          <a:p>
            <a:pPr algn="ctr"/>
            <a:r>
              <a:rPr lang="es-VE" b="1" dirty="0"/>
              <a:t>Son los autores de </a:t>
            </a:r>
            <a:r>
              <a:rPr lang="es-VE" b="1" dirty="0" smtClean="0"/>
              <a:t>”That </a:t>
            </a:r>
            <a:r>
              <a:rPr lang="es-VE" b="1" dirty="0"/>
              <a:t>Deaf </a:t>
            </a:r>
            <a:r>
              <a:rPr lang="es-VE" b="1" dirty="0" smtClean="0"/>
              <a:t>Guy”, </a:t>
            </a:r>
            <a:r>
              <a:rPr lang="es-VE" b="1" dirty="0"/>
              <a:t>un cómic que cuenta anécdotas de la vida diaria </a:t>
            </a:r>
            <a:endParaRPr lang="es-VE" b="1" dirty="0" smtClean="0"/>
          </a:p>
          <a:p>
            <a:pPr algn="ctr"/>
            <a:r>
              <a:rPr lang="es-VE" b="1" dirty="0" smtClean="0"/>
              <a:t>de </a:t>
            </a:r>
            <a:r>
              <a:rPr lang="es-VE" b="1" dirty="0"/>
              <a:t>esta familia: </a:t>
            </a:r>
            <a:r>
              <a:rPr lang="es-VE" b="1" dirty="0" smtClean="0"/>
              <a:t>Desmond</a:t>
            </a:r>
            <a:r>
              <a:rPr lang="es-VE" b="1" dirty="0"/>
              <a:t>, Helen y </a:t>
            </a:r>
            <a:r>
              <a:rPr lang="es-VE" b="1" dirty="0" smtClean="0"/>
              <a:t>Cedric, su </a:t>
            </a:r>
            <a:r>
              <a:rPr lang="es-VE" b="1" dirty="0"/>
              <a:t>hijo </a:t>
            </a:r>
            <a:r>
              <a:rPr lang="es-VE" b="1" dirty="0" smtClean="0"/>
              <a:t>HOPAS -KODA-</a:t>
            </a:r>
            <a:r>
              <a:rPr lang="es-VE" b="1" dirty="0"/>
              <a:t> </a:t>
            </a:r>
            <a:endParaRPr lang="es-VE" b="1" dirty="0" smtClean="0"/>
          </a:p>
          <a:p>
            <a:pPr algn="ctr"/>
            <a:endParaRPr lang="es-VE" b="1" dirty="0" smtClean="0"/>
          </a:p>
          <a:p>
            <a:pPr algn="ctr"/>
            <a:r>
              <a:rPr lang="es-VE" b="1" dirty="0"/>
              <a:t>HOPAS </a:t>
            </a:r>
            <a:r>
              <a:rPr lang="es-VE" b="1" dirty="0" smtClean="0"/>
              <a:t>(Hijos Oyentes de Padres Sordos) en inglés KODA (</a:t>
            </a:r>
            <a:r>
              <a:rPr lang="es-VE" b="1" dirty="0"/>
              <a:t>K</a:t>
            </a:r>
            <a:r>
              <a:rPr lang="es-VE" b="1" dirty="0" smtClean="0"/>
              <a:t>ids Of Deaf Adults), son niños  que crecen en un ambiente bilingüe de lengua oral y lengua de señas y </a:t>
            </a:r>
          </a:p>
          <a:p>
            <a:pPr algn="ctr"/>
            <a:r>
              <a:rPr lang="es-VE" b="1" dirty="0" smtClean="0"/>
              <a:t>se identifican con la forma de vida de sus padres Sordos, la misma cultura Sorda.</a:t>
            </a:r>
            <a:r>
              <a:rPr lang="es-VE" b="1" dirty="0"/>
              <a:t> </a:t>
            </a:r>
          </a:p>
          <a:p>
            <a:endParaRPr lang="es-V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9604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63687" y="332656"/>
            <a:ext cx="52565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73635" y="201414"/>
            <a:ext cx="523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“Ese chico Sordo”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62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6024" y="404664"/>
            <a:ext cx="8748464" cy="5904656"/>
            <a:chOff x="216024" y="404664"/>
            <a:chExt cx="8748464" cy="59046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2537420"/>
              <a:ext cx="8748464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395536" y="476672"/>
              <a:ext cx="1800200" cy="1493876"/>
            </a:xfrm>
            <a:prstGeom prst="wedgeRectCallout">
              <a:avLst>
                <a:gd name="adj1" fmla="val -22812"/>
                <a:gd name="adj2" fmla="val 1194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¿El debe ponerse una inyección? </a:t>
              </a:r>
            </a:p>
            <a:p>
              <a:pPr algn="ctr"/>
              <a:r>
                <a:rPr lang="es-VE" sz="2000" b="1" dirty="0" smtClean="0"/>
                <a:t>Esta bien. Adelante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483768" y="1124744"/>
              <a:ext cx="1368152" cy="1152128"/>
            </a:xfrm>
            <a:prstGeom prst="wedgeRectCallout">
              <a:avLst>
                <a:gd name="adj1" fmla="val -42069"/>
                <a:gd name="adj2" fmla="val 1694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 b="1" dirty="0" smtClean="0"/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El intérprete: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“Esta </a:t>
              </a:r>
              <a:r>
                <a:rPr lang="es-VE" b="1" dirty="0">
                  <a:solidFill>
                    <a:schemeClr val="tx1"/>
                  </a:solidFill>
                </a:rPr>
                <a:t>bien. </a:t>
              </a:r>
              <a:r>
                <a:rPr lang="es-VE" b="1" dirty="0" smtClean="0">
                  <a:solidFill>
                    <a:schemeClr val="tx1"/>
                  </a:solidFill>
                </a:rPr>
                <a:t>Adelante”</a:t>
              </a:r>
              <a:endParaRPr lang="es-VE" b="1" dirty="0">
                <a:solidFill>
                  <a:schemeClr val="tx1"/>
                </a:solidFill>
              </a:endParaRPr>
            </a:p>
            <a:p>
              <a:pPr algn="ctr"/>
              <a:r>
                <a:rPr lang="es-VE" b="1" dirty="0" smtClean="0"/>
                <a:t> </a:t>
              </a:r>
              <a:endParaRPr lang="es-VE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133056" y="1832771"/>
              <a:ext cx="1447056" cy="612648"/>
            </a:xfrm>
            <a:prstGeom prst="wedgeRectCallout">
              <a:avLst>
                <a:gd name="adj1" fmla="val -24110"/>
                <a:gd name="adj2" fmla="val 1536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¡PAREN!</a:t>
              </a:r>
              <a:endParaRPr lang="es-VE" sz="28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660232" y="404664"/>
              <a:ext cx="2088232" cy="2016224"/>
            </a:xfrm>
            <a:prstGeom prst="wedgeRectCallout">
              <a:avLst>
                <a:gd name="adj1" fmla="val -3204"/>
                <a:gd name="adj2" fmla="val 837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El intérprete cometió un error…</a:t>
              </a:r>
            </a:p>
            <a:p>
              <a:pPr algn="ctr"/>
              <a:r>
                <a:rPr lang="es-VE" sz="2000" b="1" dirty="0" smtClean="0"/>
                <a:t>Mi papá dijo</a:t>
              </a:r>
            </a:p>
            <a:p>
              <a:pPr algn="ctr"/>
              <a:r>
                <a:rPr lang="es-VE" sz="2000" b="1" dirty="0" smtClean="0"/>
                <a:t> “Yo NO necesito una inyección”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9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11560" y="692696"/>
            <a:ext cx="8064896" cy="5893644"/>
            <a:chOff x="611560" y="692696"/>
            <a:chExt cx="8064896" cy="5893644"/>
          </a:xfrm>
        </p:grpSpPr>
        <p:pic>
          <p:nvPicPr>
            <p:cNvPr id="3" name="Picture 2" descr="Resultado de imagen para the deaf guy com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005064"/>
              <a:ext cx="7620000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611560" y="908720"/>
              <a:ext cx="2232248" cy="2592288"/>
            </a:xfrm>
            <a:prstGeom prst="wedgeRectCallout">
              <a:avLst>
                <a:gd name="adj1" fmla="val 3106"/>
                <a:gd name="adj2" fmla="val 698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HO, HO, HO!</a:t>
              </a:r>
            </a:p>
            <a:p>
              <a:pPr algn="ctr"/>
              <a:r>
                <a:rPr lang="es-VE" sz="2800" b="1" dirty="0" smtClean="0"/>
                <a:t>¿Qué deseas para esta navidad?</a:t>
              </a:r>
              <a:endParaRPr lang="es-VE" sz="28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987824" y="1484784"/>
              <a:ext cx="1872208" cy="1426100"/>
            </a:xfrm>
            <a:prstGeom prst="wedgeRectCallout">
              <a:avLst>
                <a:gd name="adj1" fmla="val -4341"/>
                <a:gd name="adj2" fmla="val 1590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Quiero que te afeites.</a:t>
              </a:r>
              <a:endParaRPr lang="es-VE" sz="28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4067944" y="3170979"/>
              <a:ext cx="2160240" cy="792088"/>
            </a:xfrm>
            <a:prstGeom prst="wedgeRectCallout">
              <a:avLst>
                <a:gd name="adj1" fmla="val 23695"/>
                <a:gd name="adj2" fmla="val 107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400" b="1" dirty="0" smtClean="0"/>
                <a:t>¿AFEITARME?</a:t>
              </a:r>
              <a:endParaRPr lang="es-VE" sz="24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5868144" y="692696"/>
              <a:ext cx="2808312" cy="2090160"/>
            </a:xfrm>
            <a:prstGeom prst="wedgeRectCallout">
              <a:avLst>
                <a:gd name="adj1" fmla="val -14913"/>
                <a:gd name="adj2" fmla="val 1414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3200" b="1" dirty="0" smtClean="0"/>
                <a:t>SI. Para que mi papá pueda leer tus labios.</a:t>
              </a:r>
              <a:endParaRPr lang="es-VE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37345" y="332656"/>
            <a:ext cx="8470279" cy="6325691"/>
            <a:chOff x="337345" y="332656"/>
            <a:chExt cx="8470279" cy="632569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5" y="3212976"/>
              <a:ext cx="8470279" cy="344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Llamada rectangular"/>
            <p:cNvSpPr/>
            <p:nvPr/>
          </p:nvSpPr>
          <p:spPr>
            <a:xfrm>
              <a:off x="337345" y="692696"/>
              <a:ext cx="1836687" cy="1620760"/>
            </a:xfrm>
            <a:prstGeom prst="wedgeRectCallout">
              <a:avLst>
                <a:gd name="adj1" fmla="val 27013"/>
                <a:gd name="adj2" fmla="val 106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¿Qué pasa Cedric? No estás contento por la visita nocturna?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2663305" y="2420888"/>
              <a:ext cx="1404639" cy="805678"/>
            </a:xfrm>
            <a:prstGeom prst="wedgeRectCallout">
              <a:avLst>
                <a:gd name="adj1" fmla="val -30604"/>
                <a:gd name="adj2" fmla="val 2374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Bueno… realmente no.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2699792" y="1412776"/>
              <a:ext cx="3420863" cy="900680"/>
            </a:xfrm>
            <a:prstGeom prst="wedgeRectCallout">
              <a:avLst>
                <a:gd name="adj1" fmla="val 2532"/>
                <a:gd name="adj2" fmla="val 2094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No había señas, ni subtitulado en TV,  ni timbres de luces, ni ruidos de tapas de poseta cayendo.</a:t>
              </a:r>
              <a:endParaRPr lang="es-VE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6516216" y="1649115"/>
              <a:ext cx="2038626" cy="1067180"/>
            </a:xfrm>
            <a:prstGeom prst="wedgeRectCallout">
              <a:avLst>
                <a:gd name="adj1" fmla="val 9158"/>
                <a:gd name="adj2" fmla="val 1723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/>
                <a:t>H</a:t>
              </a:r>
              <a:r>
                <a:rPr lang="es-VE" b="1" dirty="0" smtClean="0"/>
                <a:t>ijito bello! Eso significa que echas de menos tu hogar!</a:t>
              </a:r>
              <a:endParaRPr lang="es-VE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174032" y="332656"/>
              <a:ext cx="663359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Existe la creencia de que el mundo del Sordo es un mundo silencioso, pero en la realidad práctica es todo lo contrario, porque los Sordos no nos escuchamos y por eso no controlamos el ruido que producimos. </a:t>
              </a:r>
            </a:p>
            <a:p>
              <a:pPr algn="ctr"/>
              <a:r>
                <a:rPr lang="es-VE" sz="1600" b="1" dirty="0" smtClean="0">
                  <a:solidFill>
                    <a:schemeClr val="tx1"/>
                  </a:solidFill>
                </a:rPr>
                <a:t>En muchos hogares conectamos los timbres a las luces.</a:t>
              </a:r>
              <a:endParaRPr lang="es-VE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5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560505" y="360370"/>
            <a:ext cx="8012410" cy="5541777"/>
            <a:chOff x="592038" y="335495"/>
            <a:chExt cx="8012410" cy="554177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38" y="2105372"/>
              <a:ext cx="801241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Llamada rectangular"/>
            <p:cNvSpPr/>
            <p:nvPr/>
          </p:nvSpPr>
          <p:spPr>
            <a:xfrm>
              <a:off x="2155261" y="1243704"/>
              <a:ext cx="1872208" cy="756664"/>
            </a:xfrm>
            <a:prstGeom prst="wedgeRectCallout">
              <a:avLst>
                <a:gd name="adj1" fmla="val -47473"/>
                <a:gd name="adj2" fmla="val 1519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/>
                <a:t>YA LLEGUÉ!</a:t>
              </a:r>
              <a:endParaRPr lang="es-VE" sz="2800" b="1" dirty="0"/>
            </a:p>
          </p:txBody>
        </p:sp>
        <p:sp>
          <p:nvSpPr>
            <p:cNvPr id="4" name="3 Llamada rectangular"/>
            <p:cNvSpPr/>
            <p:nvPr/>
          </p:nvSpPr>
          <p:spPr>
            <a:xfrm>
              <a:off x="4355977" y="1052736"/>
              <a:ext cx="1922512" cy="612648"/>
            </a:xfrm>
            <a:prstGeom prst="wedgeRectCallout">
              <a:avLst>
                <a:gd name="adj1" fmla="val 63174"/>
                <a:gd name="adj2" fmla="val 3338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¿Qué fue eso?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6651824" y="335495"/>
              <a:ext cx="1850504" cy="1286541"/>
            </a:xfrm>
            <a:prstGeom prst="wedgeRectCallout">
              <a:avLst>
                <a:gd name="adj1" fmla="val 27297"/>
                <a:gd name="adj2" fmla="val 1612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Estoy poniendo el suiche a la lengua de señas.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800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50638" cy="54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39552" y="260648"/>
            <a:ext cx="8208912" cy="6260158"/>
            <a:chOff x="539552" y="260648"/>
            <a:chExt cx="8208912" cy="626015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12976"/>
              <a:ext cx="8208912" cy="330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Llamada rectangular"/>
            <p:cNvSpPr/>
            <p:nvPr/>
          </p:nvSpPr>
          <p:spPr>
            <a:xfrm>
              <a:off x="539552" y="548680"/>
              <a:ext cx="1872208" cy="1872208"/>
            </a:xfrm>
            <a:prstGeom prst="wedgeRectCallout">
              <a:avLst>
                <a:gd name="adj1" fmla="val 52745"/>
                <a:gd name="adj2" fmla="val 1931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Adivina qué? Conocí a un chico de la realeza Sorda!</a:t>
              </a:r>
              <a:endParaRPr lang="es-VE" sz="2000" b="1" dirty="0"/>
            </a:p>
          </p:txBody>
        </p:sp>
        <p:sp>
          <p:nvSpPr>
            <p:cNvPr id="4" name="3 Llamada rectangular"/>
            <p:cNvSpPr/>
            <p:nvPr/>
          </p:nvSpPr>
          <p:spPr>
            <a:xfrm>
              <a:off x="2915816" y="1849016"/>
              <a:ext cx="1431776" cy="643880"/>
            </a:xfrm>
            <a:prstGeom prst="wedgeRectCallout">
              <a:avLst>
                <a:gd name="adj1" fmla="val 28932"/>
                <a:gd name="adj2" fmla="val 3207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¿Realeza Sorda?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4644008" y="260648"/>
              <a:ext cx="3168352" cy="2736304"/>
            </a:xfrm>
            <a:prstGeom prst="wedgeRectCallout">
              <a:avLst>
                <a:gd name="adj1" fmla="val 26393"/>
                <a:gd name="adj2" fmla="val 1293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Si, él es Sordo. Su hermana y dos hermanos son Sordos!</a:t>
              </a:r>
            </a:p>
            <a:p>
              <a:pPr algn="ctr"/>
              <a:r>
                <a:rPr lang="es-VE" sz="2000" b="1" dirty="0" smtClean="0"/>
                <a:t> La mamá y papá Sordos!</a:t>
              </a:r>
            </a:p>
            <a:p>
              <a:pPr algn="ctr"/>
              <a:r>
                <a:rPr lang="es-VE" sz="2000" b="1" dirty="0" smtClean="0"/>
                <a:t> Sus abuelos por los dos lados Sordos y Sordos! Aaaaah…y dos perros, un gato y un cerdo de guinea todos Sordos!!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7884368" y="2420887"/>
              <a:ext cx="864096" cy="751595"/>
            </a:xfrm>
            <a:prstGeom prst="wedgeRectCallout">
              <a:avLst>
                <a:gd name="adj1" fmla="val -15336"/>
                <a:gd name="adj2" fmla="val 2126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/>
                <a:t>GUAO!</a:t>
              </a:r>
              <a:endParaRPr lang="es-VE" b="1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2807481" y="548680"/>
            <a:ext cx="14904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El 95% de los Sordos nacen en familias oyentes</a:t>
            </a:r>
            <a:endParaRPr lang="es-V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9512" y="980728"/>
            <a:ext cx="8668656" cy="5407831"/>
            <a:chOff x="179512" y="980728"/>
            <a:chExt cx="8668656" cy="54078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69064"/>
              <a:ext cx="8668656" cy="291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Llamada rectangular"/>
            <p:cNvSpPr/>
            <p:nvPr/>
          </p:nvSpPr>
          <p:spPr>
            <a:xfrm>
              <a:off x="395536" y="2132856"/>
              <a:ext cx="2689448" cy="1224136"/>
            </a:xfrm>
            <a:prstGeom prst="wedgeRectCallout">
              <a:avLst>
                <a:gd name="adj1" fmla="val 81957"/>
                <a:gd name="adj2" fmla="val 964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Hey, papi. Yo pienso que la corte del rey Arturo tenía caballeros Sordos</a:t>
              </a:r>
              <a:endParaRPr lang="es-VE" sz="2000" b="1" dirty="0"/>
            </a:p>
          </p:txBody>
        </p:sp>
        <p:sp>
          <p:nvSpPr>
            <p:cNvPr id="4" name="3 Llamada rectangular"/>
            <p:cNvSpPr/>
            <p:nvPr/>
          </p:nvSpPr>
          <p:spPr>
            <a:xfrm>
              <a:off x="4427984" y="2057380"/>
              <a:ext cx="1706488" cy="850431"/>
            </a:xfrm>
            <a:prstGeom prst="wedgeRectCallout">
              <a:avLst>
                <a:gd name="adj1" fmla="val 35535"/>
                <a:gd name="adj2" fmla="val 2244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¿Qué te hace pensar eso?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6300192" y="980728"/>
              <a:ext cx="1872208" cy="1927083"/>
            </a:xfrm>
            <a:prstGeom prst="wedgeRectCallout">
              <a:avLst>
                <a:gd name="adj1" fmla="val -26541"/>
                <a:gd name="adj2" fmla="val 1149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Porque ellos siempre se sentaban en una mesa redonda</a:t>
              </a:r>
              <a:endParaRPr lang="es-VE" sz="2000" b="1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395536" y="523528"/>
            <a:ext cx="5538789" cy="13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>
                <a:solidFill>
                  <a:schemeClr val="tx1"/>
                </a:solidFill>
              </a:rPr>
              <a:t>Los Sordos se reúnen en grupos con forma de “U” o círculo porque necesitan ver los rostros y las expresiones para comunicarse.</a:t>
            </a:r>
            <a:endParaRPr lang="es-V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87982" y="642392"/>
            <a:ext cx="8948514" cy="5882952"/>
            <a:chOff x="87982" y="642392"/>
            <a:chExt cx="8948514" cy="588295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2" y="2753444"/>
              <a:ext cx="8948514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179512" y="656112"/>
              <a:ext cx="2808312" cy="1404736"/>
            </a:xfrm>
            <a:prstGeom prst="wedgeRectCallout">
              <a:avLst>
                <a:gd name="adj1" fmla="val -24801"/>
                <a:gd name="adj2" fmla="val 102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Qué chévere que tú sabes lengua de señas. </a:t>
              </a:r>
            </a:p>
            <a:p>
              <a:pPr algn="ctr"/>
              <a:r>
                <a:rPr lang="es-VE" sz="2000" b="1" dirty="0" smtClean="0"/>
                <a:t>¿L.S. es igual al inglés?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3203848" y="1602143"/>
              <a:ext cx="2068262" cy="1250793"/>
            </a:xfrm>
            <a:prstGeom prst="wedgeRectCallout">
              <a:avLst>
                <a:gd name="adj1" fmla="val -39324"/>
                <a:gd name="adj2" fmla="val 1449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Déjame mostrarte la diferencia…</a:t>
              </a:r>
            </a:p>
            <a:p>
              <a:pPr algn="ctr"/>
              <a:r>
                <a:rPr lang="es-VE" sz="2000" b="1" dirty="0" smtClean="0"/>
                <a:t>Esto es inglés.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5940152" y="1890156"/>
              <a:ext cx="2016224" cy="962780"/>
            </a:xfrm>
            <a:prstGeom prst="wedgeRectCallout">
              <a:avLst>
                <a:gd name="adj1" fmla="val -28528"/>
                <a:gd name="adj2" fmla="val 1436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…Y esto es lengua de señas!</a:t>
              </a:r>
              <a:endParaRPr lang="es-VE" sz="20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1691680" y="2168280"/>
              <a:ext cx="1410152" cy="612648"/>
            </a:xfrm>
            <a:prstGeom prst="wedgeRectCallout">
              <a:avLst>
                <a:gd name="adj1" fmla="val -4755"/>
                <a:gd name="adj2" fmla="val 1828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>
                  <a:solidFill>
                    <a:schemeClr val="bg1"/>
                  </a:solidFill>
                </a:rPr>
                <a:t>Realmente no.</a:t>
              </a:r>
              <a:endParaRPr lang="es-V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7788714" y="3140968"/>
              <a:ext cx="1175774" cy="612648"/>
            </a:xfrm>
            <a:prstGeom prst="wedgeRectCallout">
              <a:avLst>
                <a:gd name="adj1" fmla="val 5335"/>
                <a:gd name="adj2" fmla="val 1280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400" b="1" dirty="0" smtClean="0"/>
                <a:t>GUAO</a:t>
              </a:r>
              <a:endParaRPr lang="es-VE" sz="2400" b="1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419872" y="642392"/>
              <a:ext cx="5413609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La lengua de señas es una lengua como cualquier otra, pero con recepción visual y expresión gestual, 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no auditiva, que cumple todas las reglas gramaticales, semánticas y pragmáticas al igual que las lenguas orales.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07504" y="256480"/>
            <a:ext cx="8784976" cy="6284144"/>
            <a:chOff x="107504" y="256480"/>
            <a:chExt cx="8784976" cy="628414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56" y="3645024"/>
              <a:ext cx="8596313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Llamada rectangular"/>
            <p:cNvSpPr/>
            <p:nvPr/>
          </p:nvSpPr>
          <p:spPr>
            <a:xfrm>
              <a:off x="107504" y="256480"/>
              <a:ext cx="1800200" cy="1008112"/>
            </a:xfrm>
            <a:prstGeom prst="wedgeRectCallout">
              <a:avLst>
                <a:gd name="adj1" fmla="val -5001"/>
                <a:gd name="adj2" fmla="val 3263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HEY, ¿Qué está haciendo tu papá?</a:t>
              </a:r>
              <a:endParaRPr lang="es-VE" sz="2000" b="1" dirty="0"/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1007604" y="1666528"/>
              <a:ext cx="1454460" cy="1321882"/>
            </a:xfrm>
            <a:prstGeom prst="wedgeRectCallout">
              <a:avLst>
                <a:gd name="adj1" fmla="val 35503"/>
                <a:gd name="adj2" fmla="val 1487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Él está hablando con mi mamá.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1979712" y="908720"/>
              <a:ext cx="1584176" cy="648072"/>
            </a:xfrm>
            <a:prstGeom prst="wedgeRectCallout">
              <a:avLst>
                <a:gd name="adj1" fmla="val 19647"/>
                <a:gd name="adj2" fmla="val 4931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¿Esa es tu mamá?</a:t>
              </a:r>
              <a:endParaRPr lang="es-VE" sz="20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3563888" y="1844824"/>
              <a:ext cx="1592271" cy="1944216"/>
            </a:xfrm>
            <a:prstGeom prst="wedgeRectCallout">
              <a:avLst>
                <a:gd name="adj1" fmla="val -11998"/>
                <a:gd name="adj2" fmla="val 76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No, esa es la intérprete. Mi mamá está en el otro lado del teléfono</a:t>
              </a:r>
              <a:endParaRPr lang="es-VE" sz="2000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5292080" y="260648"/>
              <a:ext cx="1728192" cy="2880320"/>
            </a:xfrm>
            <a:prstGeom prst="wedgeRectCallout">
              <a:avLst>
                <a:gd name="adj1" fmla="val -9839"/>
                <a:gd name="adj2" fmla="val 810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GUAO! ¿Qué es una intérprete? ¿Todos los Sordos tienen una? ¿Tu papá nació Sordo? ¿La L.S. es…</a:t>
              </a:r>
              <a:endParaRPr lang="es-VE" sz="2000" b="1" dirty="0"/>
            </a:p>
          </p:txBody>
        </p:sp>
        <p:sp>
          <p:nvSpPr>
            <p:cNvPr id="9" name="8 Llamada rectangular"/>
            <p:cNvSpPr/>
            <p:nvPr/>
          </p:nvSpPr>
          <p:spPr>
            <a:xfrm>
              <a:off x="7164288" y="260648"/>
              <a:ext cx="1728192" cy="2880320"/>
            </a:xfrm>
            <a:prstGeom prst="wedgeRectCallout">
              <a:avLst>
                <a:gd name="adj1" fmla="val -16109"/>
                <a:gd name="adj2" fmla="val 690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ESPERA!</a:t>
              </a:r>
            </a:p>
            <a:p>
              <a:pPr algn="ctr"/>
              <a:r>
                <a:rPr lang="es-VE" sz="2000" b="1" dirty="0" smtClean="0"/>
                <a:t>La hora de juegos en mi casa solo permite dos preguntas y</a:t>
              </a:r>
            </a:p>
            <a:p>
              <a:pPr algn="ctr"/>
              <a:r>
                <a:rPr lang="es-VE" sz="2000" b="1" dirty="0" smtClean="0"/>
                <a:t> tú te has excedido!</a:t>
              </a:r>
              <a:endParaRPr lang="es-VE" sz="2000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563888" y="476672"/>
              <a:ext cx="1728192" cy="12241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Comunicación</a:t>
              </a:r>
            </a:p>
            <a:p>
              <a:pPr algn="ctr"/>
              <a:r>
                <a:rPr lang="es-VE" b="1" dirty="0" smtClean="0">
                  <a:solidFill>
                    <a:schemeClr val="tx1"/>
                  </a:solidFill>
                </a:rPr>
                <a:t> a través de terceros</a:t>
              </a:r>
              <a:endParaRPr lang="es-VE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3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9512" y="294364"/>
            <a:ext cx="8389690" cy="6267564"/>
            <a:chOff x="179512" y="294364"/>
            <a:chExt cx="8389690" cy="626756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412776"/>
              <a:ext cx="6696744" cy="432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Llamada rectangular"/>
            <p:cNvSpPr/>
            <p:nvPr/>
          </p:nvSpPr>
          <p:spPr>
            <a:xfrm>
              <a:off x="1965525" y="294364"/>
              <a:ext cx="2304256" cy="917816"/>
            </a:xfrm>
            <a:prstGeom prst="wedgeRectCallout">
              <a:avLst>
                <a:gd name="adj1" fmla="val 68840"/>
                <a:gd name="adj2" fmla="val 1944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>
                  <a:solidFill>
                    <a:schemeClr val="bg1"/>
                  </a:solidFill>
                </a:rPr>
                <a:t>Cedric, así que tu papá no puede oír nada?</a:t>
              </a:r>
              <a:endParaRPr lang="es-VE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Llamada rectangular"/>
            <p:cNvSpPr/>
            <p:nvPr/>
          </p:nvSpPr>
          <p:spPr>
            <a:xfrm>
              <a:off x="4806752" y="637436"/>
              <a:ext cx="1061392" cy="612648"/>
            </a:xfrm>
            <a:prstGeom prst="wedgeRectCallout">
              <a:avLst>
                <a:gd name="adj1" fmla="val 29515"/>
                <a:gd name="adj2" fmla="val 1090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Nada de nada</a:t>
              </a:r>
              <a:endParaRPr lang="es-VE" sz="2000" b="1" dirty="0"/>
            </a:p>
          </p:txBody>
        </p:sp>
        <p:sp>
          <p:nvSpPr>
            <p:cNvPr id="6" name="5 Llamada rectangular"/>
            <p:cNvSpPr/>
            <p:nvPr/>
          </p:nvSpPr>
          <p:spPr>
            <a:xfrm>
              <a:off x="6156176" y="404664"/>
              <a:ext cx="1296144" cy="845808"/>
            </a:xfrm>
            <a:prstGeom prst="wedgeRectCallout">
              <a:avLst>
                <a:gd name="adj1" fmla="val -12587"/>
                <a:gd name="adj2" fmla="val 1298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Ni siquiera si yo grito?</a:t>
              </a:r>
              <a:endParaRPr lang="es-VE" sz="2000" b="1" dirty="0"/>
            </a:p>
          </p:txBody>
        </p:sp>
        <p:sp>
          <p:nvSpPr>
            <p:cNvPr id="7" name="6 Llamada rectangular"/>
            <p:cNvSpPr/>
            <p:nvPr/>
          </p:nvSpPr>
          <p:spPr>
            <a:xfrm>
              <a:off x="7654802" y="753272"/>
              <a:ext cx="914400" cy="612648"/>
            </a:xfrm>
            <a:prstGeom prst="wedgeRectCallout">
              <a:avLst>
                <a:gd name="adj1" fmla="val -52002"/>
                <a:gd name="adj2" fmla="val 2350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Nada</a:t>
              </a:r>
              <a:endParaRPr lang="es-VE" sz="2000" b="1" dirty="0"/>
            </a:p>
          </p:txBody>
        </p:sp>
        <p:sp>
          <p:nvSpPr>
            <p:cNvPr id="8" name="7 Llamada rectangular"/>
            <p:cNvSpPr/>
            <p:nvPr/>
          </p:nvSpPr>
          <p:spPr>
            <a:xfrm>
              <a:off x="1763687" y="5840688"/>
              <a:ext cx="1353965" cy="612648"/>
            </a:xfrm>
            <a:prstGeom prst="wedgeRectCallout">
              <a:avLst>
                <a:gd name="adj1" fmla="val -29604"/>
                <a:gd name="adj2" fmla="val -945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400" b="1" dirty="0" smtClean="0"/>
                <a:t>HEY, TÚ!!</a:t>
              </a:r>
              <a:endParaRPr lang="es-VE" sz="2400" b="1" dirty="0"/>
            </a:p>
          </p:txBody>
        </p:sp>
        <p:sp>
          <p:nvSpPr>
            <p:cNvPr id="9" name="8 Llamada rectangular"/>
            <p:cNvSpPr/>
            <p:nvPr/>
          </p:nvSpPr>
          <p:spPr>
            <a:xfrm>
              <a:off x="179512" y="5734788"/>
              <a:ext cx="1368152" cy="612648"/>
            </a:xfrm>
            <a:prstGeom prst="wedgeRectCallout">
              <a:avLst>
                <a:gd name="adj1" fmla="val 29510"/>
                <a:gd name="adj2" fmla="val -1216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Pero espera…</a:t>
              </a:r>
              <a:endParaRPr lang="es-VE" sz="2000" b="1" dirty="0"/>
            </a:p>
          </p:txBody>
        </p:sp>
        <p:sp>
          <p:nvSpPr>
            <p:cNvPr id="10" name="9 Llamada rectangular"/>
            <p:cNvSpPr/>
            <p:nvPr/>
          </p:nvSpPr>
          <p:spPr>
            <a:xfrm>
              <a:off x="3923928" y="5949280"/>
              <a:ext cx="2160240" cy="612648"/>
            </a:xfrm>
            <a:prstGeom prst="wedgeRectCallout">
              <a:avLst>
                <a:gd name="adj1" fmla="val 7503"/>
                <a:gd name="adj2" fmla="val -964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Mi mamá puede oír perfectamente</a:t>
              </a:r>
              <a:endParaRPr lang="es-VE" sz="2000" b="1" dirty="0"/>
            </a:p>
          </p:txBody>
        </p:sp>
        <p:sp>
          <p:nvSpPr>
            <p:cNvPr id="11" name="10 Llamada rectangular"/>
            <p:cNvSpPr/>
            <p:nvPr/>
          </p:nvSpPr>
          <p:spPr>
            <a:xfrm>
              <a:off x="6372200" y="5840688"/>
              <a:ext cx="1682535" cy="612648"/>
            </a:xfrm>
            <a:prstGeom prst="wedgeRectCallout">
              <a:avLst>
                <a:gd name="adj1" fmla="val -7603"/>
                <a:gd name="adj2" fmla="val -1487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b="1" dirty="0" smtClean="0"/>
                <a:t>¿Qué pasa?</a:t>
              </a:r>
              <a:endParaRPr lang="es-V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42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1122</Words>
  <Application>Microsoft Office PowerPoint</Application>
  <PresentationFormat>Presentación en pantalla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Arado</dc:creator>
  <cp:lastModifiedBy>Arado</cp:lastModifiedBy>
  <cp:revision>250</cp:revision>
  <dcterms:created xsi:type="dcterms:W3CDTF">2017-11-27T21:38:23Z</dcterms:created>
  <dcterms:modified xsi:type="dcterms:W3CDTF">2018-05-06T22:28:17Z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